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9" r:id="rId2"/>
    <p:sldId id="278" r:id="rId3"/>
    <p:sldId id="390" r:id="rId4"/>
    <p:sldId id="391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3" r:id="rId17"/>
    <p:sldId id="404" r:id="rId18"/>
    <p:sldId id="405" r:id="rId19"/>
    <p:sldId id="413" r:id="rId20"/>
    <p:sldId id="406" r:id="rId21"/>
    <p:sldId id="407" r:id="rId22"/>
    <p:sldId id="408" r:id="rId23"/>
    <p:sldId id="409" r:id="rId24"/>
    <p:sldId id="410" r:id="rId25"/>
    <p:sldId id="411" r:id="rId26"/>
    <p:sldId id="412" r:id="rId27"/>
    <p:sldId id="414" r:id="rId28"/>
    <p:sldId id="415" r:id="rId29"/>
    <p:sldId id="423" r:id="rId30"/>
    <p:sldId id="424" r:id="rId31"/>
    <p:sldId id="416" r:id="rId32"/>
    <p:sldId id="417" r:id="rId33"/>
    <p:sldId id="418" r:id="rId34"/>
    <p:sldId id="419" r:id="rId35"/>
    <p:sldId id="420" r:id="rId36"/>
    <p:sldId id="421" r:id="rId37"/>
    <p:sldId id="422" r:id="rId38"/>
    <p:sldId id="433" r:id="rId39"/>
    <p:sldId id="425" r:id="rId40"/>
    <p:sldId id="426" r:id="rId41"/>
    <p:sldId id="427" r:id="rId42"/>
    <p:sldId id="428" r:id="rId43"/>
    <p:sldId id="429" r:id="rId44"/>
    <p:sldId id="430" r:id="rId45"/>
    <p:sldId id="431" r:id="rId46"/>
    <p:sldId id="432" r:id="rId47"/>
    <p:sldId id="434" r:id="rId48"/>
    <p:sldId id="435" r:id="rId49"/>
    <p:sldId id="436" r:id="rId50"/>
    <p:sldId id="437" r:id="rId51"/>
    <p:sldId id="438" r:id="rId52"/>
    <p:sldId id="439" r:id="rId53"/>
    <p:sldId id="440" r:id="rId54"/>
    <p:sldId id="441" r:id="rId55"/>
    <p:sldId id="442" r:id="rId56"/>
    <p:sldId id="443" r:id="rId57"/>
    <p:sldId id="444" r:id="rId58"/>
    <p:sldId id="445" r:id="rId59"/>
    <p:sldId id="446" r:id="rId60"/>
    <p:sldId id="447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3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57" autoAdjust="0"/>
  </p:normalViewPr>
  <p:slideViewPr>
    <p:cSldViewPr>
      <p:cViewPr>
        <p:scale>
          <a:sx n="72" d="100"/>
          <a:sy n="72" d="100"/>
        </p:scale>
        <p:origin x="-37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243A5-68AC-4536-866E-C0288350B34F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21CB4-D4C8-40F7-AE76-D2FFF6D911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93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B4E8-691F-481A-B196-BAF76F5BB21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61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995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09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35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27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1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23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54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37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92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40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65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05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142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72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29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038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305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978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49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38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950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3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971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914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925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48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000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38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290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995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52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76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26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647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906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290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245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868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130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944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071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16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03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54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51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281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82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1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EE17-CFAB-4D26-B63C-0014F2997EC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CEBB-2B45-44E7-9A9C-6831F2A34C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1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01" y="1415304"/>
            <a:ext cx="6678144" cy="445209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-152400" y="609600"/>
            <a:ext cx="7288695" cy="67793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214176" tIns="107087" rIns="214176" bIns="107087" rtlCol="0">
            <a:spAutoFit/>
          </a:bodyPr>
          <a:lstStyle/>
          <a:p>
            <a:r>
              <a:rPr lang="en-US" sz="3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Permainan</a:t>
            </a:r>
            <a:r>
              <a:rPr lang="en-US" sz="3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Bola </a:t>
            </a:r>
            <a:r>
              <a:rPr lang="id-ID" sz="3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Kecil</a:t>
            </a:r>
            <a:endParaRPr lang="en-US" sz="3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19"/>
          <p:cNvGrpSpPr/>
          <p:nvPr/>
        </p:nvGrpSpPr>
        <p:grpSpPr>
          <a:xfrm>
            <a:off x="4540155" y="935509"/>
            <a:ext cx="4151243" cy="4381614"/>
            <a:chOff x="10081260" y="3619149"/>
            <a:chExt cx="9547860" cy="10515876"/>
          </a:xfrm>
        </p:grpSpPr>
        <p:sp>
          <p:nvSpPr>
            <p:cNvPr id="24" name="Rectangle 23"/>
            <p:cNvSpPr/>
            <p:nvPr/>
          </p:nvSpPr>
          <p:spPr>
            <a:xfrm>
              <a:off x="10165079" y="4604162"/>
              <a:ext cx="9372600" cy="9530863"/>
            </a:xfrm>
            <a:prstGeom prst="rect">
              <a:avLst/>
            </a:prstGeom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214226" tIns="107113" rIns="214226" bIns="107113" numCol="1">
              <a:spAutoFit/>
            </a:bodyPr>
            <a:lstStyle/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Memahami </a:t>
              </a:r>
              <a:r>
                <a:rPr lang="id-ID" sz="1600" dirty="0">
                  <a:latin typeface="Arial" panose="020B0604020202020204" pitchFamily="34" charset="0"/>
                  <a:cs typeface="Arial" panose="020B0604020202020204" pitchFamily="34" charset="0"/>
                </a:rPr>
                <a:t>dan mempraktikkan </a:t>
              </a: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teknik dasar permainan sofbol dan bulu tangkis</a:t>
              </a:r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.</a:t>
              </a:r>
              <a:endParaRPr lang="id-ID" sz="1600" dirty="0" smtClean="0">
                <a:latin typeface="Arial" pitchFamily="34" charset="0"/>
                <a:cs typeface="Arial" pitchFamily="34" charset="0"/>
              </a:endParaRPr>
            </a:p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 smtClean="0">
                  <a:latin typeface="Arial" pitchFamily="34" charset="0"/>
                  <a:cs typeface="Arial" pitchFamily="34" charset="0"/>
                </a:rPr>
                <a:t>Bermain sofbol, bulu tangkis, dan tenis meja menggunakan peraturan yang dimodifikasi</a:t>
              </a:r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. 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Memahami peraturan permainan sofbol, bulu tangkis, dan tenis meja.</a:t>
              </a:r>
            </a:p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Memahami dan mempraktikkan pola pukulan, strategi dan teknik permainan bulu tangkis.</a:t>
              </a:r>
            </a:p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>
                  <a:latin typeface="Arial" panose="020B0604020202020204" pitchFamily="34" charset="0"/>
                  <a:cs typeface="Arial" panose="020B0604020202020204" pitchFamily="34" charset="0"/>
                </a:rPr>
                <a:t>Memahami dan </a:t>
              </a: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mempraktikkan pola penyerangan dan pola pertahanan permainan tenis meja.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081260" y="3619149"/>
              <a:ext cx="9547860" cy="111009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214226" tIns="107113" rIns="214226" bIns="107113">
              <a:spAutoFit/>
            </a:bodyPr>
            <a:lstStyle/>
            <a:p>
              <a:pPr eaLnBrk="0" hangingPunct="0"/>
              <a:r>
                <a:rPr lang="en-US" sz="16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Tujuan</a:t>
              </a:r>
              <a:r>
                <a:rPr lang="en-US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pembelajaran</a:t>
              </a:r>
              <a:r>
                <a:rPr lang="en-US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:</a:t>
              </a:r>
            </a:p>
          </p:txBody>
        </p:sp>
      </p:grpSp>
      <p:pic>
        <p:nvPicPr>
          <p:cNvPr id="10" name="Picture 9" descr="F:\vv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52400" y="84070"/>
            <a:ext cx="7288695" cy="64715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214176" tIns="107087" rIns="214176" bIns="107087" rtlCol="0">
            <a:spAutoFit/>
          </a:bodyPr>
          <a:lstStyle/>
          <a:p>
            <a:r>
              <a:rPr lang="en-US" sz="2800" b="1" dirty="0" err="1" smtClean="0">
                <a:solidFill>
                  <a:srgbClr val="DA326E"/>
                </a:solidFill>
                <a:latin typeface="Arial" pitchFamily="34" charset="0"/>
                <a:cs typeface="Arial" pitchFamily="34" charset="0"/>
              </a:rPr>
              <a:t>Pelajaran</a:t>
            </a:r>
            <a:r>
              <a:rPr lang="en-US" sz="2800" b="1" dirty="0" smtClean="0">
                <a:solidFill>
                  <a:srgbClr val="DA326E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d-ID" sz="2800" b="1" dirty="0" smtClean="0">
                <a:solidFill>
                  <a:srgbClr val="DA326E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2800" b="1" dirty="0">
              <a:solidFill>
                <a:srgbClr val="DA326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1194888" y="3725254"/>
            <a:ext cx="4133774" cy="49326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214176" tIns="107087" rIns="214176" bIns="107087" rtlCol="0">
            <a:spAutoFit/>
          </a:bodyPr>
          <a:lstStyle/>
          <a:p>
            <a:r>
              <a:rPr lang="en-US" sz="16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Sumber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id-ID" sz="16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Pixabay</a:t>
            </a:r>
            <a:r>
              <a:rPr lang="en-US" sz="16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.com/</a:t>
            </a:r>
            <a:r>
              <a:rPr lang="id-ID" sz="1600" i="1" dirty="0">
                <a:solidFill>
                  <a:srgbClr val="0070C0"/>
                </a:solidFill>
              </a:rPr>
              <a:t> </a:t>
            </a:r>
            <a:r>
              <a:rPr lang="id-ID" i="1" dirty="0" smtClean="0">
                <a:solidFill>
                  <a:srgbClr val="0070C0"/>
                </a:solidFill>
              </a:rPr>
              <a:t>cspxbay</a:t>
            </a:r>
            <a:endParaRPr lang="en-US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78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"/>
            <a:ext cx="8229600" cy="5749317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60548" y="762000"/>
            <a:ext cx="1822903" cy="69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Prioritas untuk 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centerfielder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19146" y="3810000"/>
            <a:ext cx="2391454" cy="69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Prioritas 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outfielder 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daripada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infielder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67000" y="5171124"/>
            <a:ext cx="3124200" cy="69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Prioritas bagi 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infielder 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lain daripada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catcher/pitcher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066800" y="381000"/>
            <a:ext cx="533400" cy="5334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4" name="Oval 13"/>
          <p:cNvSpPr/>
          <p:nvPr/>
        </p:nvSpPr>
        <p:spPr>
          <a:xfrm>
            <a:off x="7389473" y="1525405"/>
            <a:ext cx="533400" cy="5334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15" name="Oval 14"/>
          <p:cNvSpPr/>
          <p:nvPr/>
        </p:nvSpPr>
        <p:spPr>
          <a:xfrm>
            <a:off x="1447800" y="3543300"/>
            <a:ext cx="533400" cy="5334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C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125090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658"/>
            <a:ext cx="7772400" cy="5586865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38200" y="609600"/>
            <a:ext cx="533400" cy="5334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D</a:t>
            </a:r>
            <a:endParaRPr lang="id-ID" b="1" dirty="0"/>
          </a:p>
        </p:txBody>
      </p:sp>
      <p:sp>
        <p:nvSpPr>
          <p:cNvPr id="11" name="Rectangle 10"/>
          <p:cNvSpPr/>
          <p:nvPr/>
        </p:nvSpPr>
        <p:spPr>
          <a:xfrm>
            <a:off x="6281513" y="4637724"/>
            <a:ext cx="2363723" cy="69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Prioritas untuk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second baseman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63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4" y="765630"/>
            <a:ext cx="8424295" cy="4649604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362200" y="537030"/>
            <a:ext cx="533400" cy="5334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E</a:t>
            </a:r>
            <a:endParaRPr lang="id-ID" b="1" dirty="0"/>
          </a:p>
        </p:txBody>
      </p:sp>
      <p:sp>
        <p:nvSpPr>
          <p:cNvPr id="11" name="Rectangle 10"/>
          <p:cNvSpPr/>
          <p:nvPr/>
        </p:nvSpPr>
        <p:spPr>
          <a:xfrm>
            <a:off x="2705100" y="3581400"/>
            <a:ext cx="1866900" cy="69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Prioritas bagi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catcher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6781800" y="1032329"/>
            <a:ext cx="533400" cy="5334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F</a:t>
            </a:r>
            <a:endParaRPr lang="id-ID" b="1" dirty="0"/>
          </a:p>
        </p:txBody>
      </p:sp>
      <p:sp>
        <p:nvSpPr>
          <p:cNvPr id="12" name="Rectangle 11"/>
          <p:cNvSpPr/>
          <p:nvPr/>
        </p:nvSpPr>
        <p:spPr>
          <a:xfrm>
            <a:off x="6172199" y="4509955"/>
            <a:ext cx="2584305" cy="905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Gerak lanjutan 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pitcher 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sukar untuk cepat bereaksi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22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234979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533400"/>
            <a:ext cx="5124450" cy="537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5) Menyambung/meneruskan (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relays ball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56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762000"/>
            <a:ext cx="77724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2. Bermain Sofbol Menggunakan Peraturan yang Dimodifikasi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92" y="1371600"/>
            <a:ext cx="67272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a. Bermain 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dengan teknik gerakan bola lambung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E:\Job 2017\Finish\Penjas SMA Kelas XII\Ilustrasi\Ilustrasi Penjas SMP &amp; SMA\Ilustrasi PENJAS SMA\10.t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5" b="13043"/>
          <a:stretch/>
        </p:blipFill>
        <p:spPr bwMode="auto">
          <a:xfrm>
            <a:off x="1828800" y="1828800"/>
            <a:ext cx="5336928" cy="42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68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143" y="228600"/>
            <a:ext cx="5812808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b. Bermain dengan teknik gerakan bola dipukul dan dilambungkan dari arah samping/depan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H:\Penjas SMA Kelas XII\Pel 2\2 2 copy.t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05000"/>
            <a:ext cx="5806154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03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685800"/>
            <a:ext cx="41148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3. Peraturan Permainan Sofbol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10185" y="1736422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a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8" name="Right Arrow 7"/>
          <p:cNvSpPr/>
          <p:nvPr/>
        </p:nvSpPr>
        <p:spPr>
          <a:xfrm>
            <a:off x="2376985" y="1833237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76600" y="1676487"/>
            <a:ext cx="4953000" cy="814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Pemain, pelatih, manajer, atau anggota tim lain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 boleh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mengeluarkan kata-kata yang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 anggap menghina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 </a:t>
            </a:r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merendahkan derajat pemain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lawan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95400" y="3070393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b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2" name="Right Arrow 11"/>
          <p:cNvSpPr/>
          <p:nvPr/>
        </p:nvSpPr>
        <p:spPr>
          <a:xfrm>
            <a:off x="2362200" y="3202178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276600" y="2819400"/>
            <a:ext cx="4510585" cy="1425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 orang untuk masing-masing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 pelatih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boleh memberi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instruksi langsung kepada anggota timnya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 waktu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giliran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memukul.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301086" y="46482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c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5" name="Right Arrow 14"/>
          <p:cNvSpPr/>
          <p:nvPr/>
        </p:nvSpPr>
        <p:spPr>
          <a:xfrm>
            <a:off x="2367886" y="472440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62952" y="4495800"/>
            <a:ext cx="4676633" cy="11744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Hukuman (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penalty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atas pelanggaran yang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dilakukan pemain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adalah segera dikeluarkan dari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pertandingan dan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lapangan permainan.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4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0" y="259270"/>
            <a:ext cx="7772400" cy="593413"/>
          </a:xfrm>
          <a:prstGeom prst="homePlate">
            <a:avLst/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400" b="1" dirty="0" smtClean="0">
                <a:latin typeface="Arial" pitchFamily="34" charset="0"/>
                <a:cs typeface="Arial" pitchFamily="34" charset="0"/>
              </a:rPr>
              <a:t>B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Aktivitas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Pembelajaran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Permainan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d-ID" sz="2400" b="1" dirty="0" smtClean="0">
                <a:latin typeface="Arial" pitchFamily="34" charset="0"/>
                <a:cs typeface="Arial" pitchFamily="34" charset="0"/>
              </a:rPr>
              <a:t>Bulu Tangkis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Cloud Callout 19"/>
          <p:cNvSpPr/>
          <p:nvPr/>
        </p:nvSpPr>
        <p:spPr>
          <a:xfrm>
            <a:off x="4343400" y="1981200"/>
            <a:ext cx="4114800" cy="3528720"/>
          </a:xfrm>
          <a:prstGeom prst="cloudCallout">
            <a:avLst>
              <a:gd name="adj1" fmla="val -90086"/>
              <a:gd name="adj2" fmla="val -77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Pola </a:t>
            </a:r>
            <a:r>
              <a:rPr lang="fi-FI" sz="2000" dirty="0">
                <a:latin typeface="Arial" panose="020B0604020202020204" pitchFamily="34" charset="0"/>
                <a:cs typeface="Arial" panose="020B0604020202020204" pitchFamily="34" charset="0"/>
              </a:rPr>
              <a:t>pukulan permainan bulu tangkis adalah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pukulan rangkaian yang dilakukan secara berurutan dan</a:t>
            </a:r>
          </a:p>
          <a:p>
            <a:pPr algn="ctr"/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Berkesinambungan.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thinker-28741_12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1" y="1704355"/>
            <a:ext cx="3352800" cy="4498516"/>
          </a:xfrm>
          <a:prstGeom prst="rect">
            <a:avLst/>
          </a:prstGeom>
          <a:ln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0" y="990600"/>
            <a:ext cx="51816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Pola Pukulan Permainan Bulu Tangkis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63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33400"/>
            <a:ext cx="67272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a. Pola pukulan 1: servis lob dan 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underhand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lob silang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57300"/>
            <a:ext cx="569758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0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33400"/>
            <a:ext cx="67272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b. Pola pukulan 2: servis, 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chop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silang, dan 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underhand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lob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143000"/>
            <a:ext cx="5231875" cy="470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0" y="259270"/>
            <a:ext cx="6781800" cy="593413"/>
          </a:xfrm>
          <a:prstGeom prst="homePlate">
            <a:avLst/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A.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Aktivitas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Pembelajaran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Permainan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d-ID" sz="2400" b="1" dirty="0" smtClean="0">
                <a:latin typeface="Arial" pitchFamily="34" charset="0"/>
                <a:cs typeface="Arial" pitchFamily="34" charset="0"/>
              </a:rPr>
              <a:t>Sofbol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Cloud Callout 19"/>
          <p:cNvSpPr/>
          <p:nvPr/>
        </p:nvSpPr>
        <p:spPr>
          <a:xfrm>
            <a:off x="4343400" y="1016858"/>
            <a:ext cx="4419600" cy="4317141"/>
          </a:xfrm>
          <a:prstGeom prst="cloudCallout">
            <a:avLst>
              <a:gd name="adj1" fmla="val -86719"/>
              <a:gd name="adj2" fmla="val 12186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Taktik adalah suatu usaha atau siasat dari suatu regu yang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diterapkan dalam pertandingan dengan tujuan memperoleh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kemenangan. Taktik dapat dilakukan secara individu, ataupun</a:t>
            </a:r>
          </a:p>
          <a:p>
            <a:pPr algn="ctr"/>
            <a:r>
              <a:rPr lang="fi-FI" sz="2000" dirty="0">
                <a:latin typeface="Arial" panose="020B0604020202020204" pitchFamily="34" charset="0"/>
                <a:cs typeface="Arial" panose="020B0604020202020204" pitchFamily="34" charset="0"/>
              </a:rPr>
              <a:t>dalam bentuk kerja sama tim.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thinker-28741_12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1" y="1704355"/>
            <a:ext cx="3352800" cy="4498516"/>
          </a:xfrm>
          <a:prstGeom prst="rect">
            <a:avLst/>
          </a:prstGeom>
          <a:ln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0" y="990600"/>
            <a:ext cx="44958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Teknik Dasar Permainan Sofbol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24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33400"/>
            <a:ext cx="7772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c. Pola pukulan 3: servis, 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chop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netting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, dan 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underhand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lob silang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143000"/>
            <a:ext cx="5192276" cy="467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33400"/>
            <a:ext cx="7010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d. Pola pukulan 4: servis, lob silang ke kanan, dan lob lurus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219200"/>
            <a:ext cx="50680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0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33400"/>
            <a:ext cx="7010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. Pola pukulan 5: servis, lob silang ke kiri, dan lob lurus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143000"/>
            <a:ext cx="5275263" cy="47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1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33400"/>
            <a:ext cx="7010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f. Pola pukulan 6: servis, lob silang, dan lob lurus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143000"/>
            <a:ext cx="5181600" cy="46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33400"/>
            <a:ext cx="7543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g. Pola pukulan 7: servis, 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chop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netting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, dan 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underhand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lob lurus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19200"/>
            <a:ext cx="4995678" cy="45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5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33400"/>
            <a:ext cx="5257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h. Pola pukulan 8: servis, 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chop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silang, 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netting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silang, dan 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underhand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lob silang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313" y="1447800"/>
            <a:ext cx="440008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1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33400"/>
            <a:ext cx="60960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i. Pola pukulan 9: servis, 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chop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silang, 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netting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silang, dan 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underhand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lob silang dari sebelah kiri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1524000"/>
            <a:ext cx="440008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5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-6927" y="609600"/>
            <a:ext cx="55626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2. Strategi dan Taktik Bermain Bulu Tangkis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loud Callout 7"/>
          <p:cNvSpPr/>
          <p:nvPr/>
        </p:nvSpPr>
        <p:spPr>
          <a:xfrm>
            <a:off x="4509654" y="1307175"/>
            <a:ext cx="4177145" cy="4026825"/>
          </a:xfrm>
          <a:prstGeom prst="cloudCallout">
            <a:avLst>
              <a:gd name="adj1" fmla="val -91433"/>
              <a:gd name="adj2" fmla="val 1981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Strategi adalah suatu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pola umum permainan yang digunakan untuk menghadapi</a:t>
            </a:r>
          </a:p>
          <a:p>
            <a:pPr algn="ctr"/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dan mengatasi pola permainan dari pihak lawan yang</a:t>
            </a:r>
          </a:p>
          <a:p>
            <a:pPr algn="ctr"/>
            <a:r>
              <a:rPr lang="nl-NL" sz="2000" dirty="0">
                <a:latin typeface="Arial" panose="020B0604020202020204" pitchFamily="34" charset="0"/>
                <a:cs typeface="Arial" panose="020B0604020202020204" pitchFamily="34" charset="0"/>
              </a:rPr>
              <a:t>bersifat tetap dan tidak berubah.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 descr="thinker-28741_12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1" y="1397641"/>
            <a:ext cx="3581398" cy="48052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366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787414"/>
            <a:ext cx="4105656" cy="31501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33400"/>
            <a:ext cx="7772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a. Permainan tunggal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21690"/>
            <a:ext cx="4191000" cy="31293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0273" y="4929019"/>
            <a:ext cx="3124200" cy="69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Permainan berdasarkan kekuatan dan kecepatan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00600" y="4911613"/>
            <a:ext cx="2583873" cy="69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Permainan </a:t>
            </a:r>
            <a:r>
              <a:rPr lang="nl-NL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smes</a:t>
            </a:r>
            <a:r>
              <a:rPr lang="nl-NL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chop </a:t>
            </a:r>
            <a:r>
              <a:rPr lang="nl-NL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silang,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 </a:t>
            </a:r>
            <a:r>
              <a:rPr lang="nl-NL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lob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931807"/>
            <a:ext cx="7772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1) Permainan berdasarkan kekuatan dan kecepatan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82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38350" y="4911612"/>
            <a:ext cx="3505200" cy="8795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Permainan </a:t>
            </a:r>
            <a:r>
              <a:rPr lang="nl-NL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ertahan untuk mengembalikan dua pemain di depan belakang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0423" y="4929019"/>
            <a:ext cx="2590799" cy="69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Permainan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lob lurus dan lob silang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914400"/>
            <a:ext cx="7772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2) Permainan berdasarkan daya tahan dan keuletan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9" y="1635553"/>
            <a:ext cx="4235441" cy="32760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913" y="1688995"/>
            <a:ext cx="4240287" cy="322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8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533400"/>
            <a:ext cx="67272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a.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Pembelajaran taktik penyerangan (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offensive 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45792" y="1866004"/>
            <a:ext cx="3298208" cy="3087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Tugas 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coach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adalah memberikan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tanda-tanda/isyarat atau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perintah kepada pemukul atau pelari 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akan </a:t>
            </a:r>
            <a:r>
              <a:rPr lang="sv-SE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menuju </a:t>
            </a:r>
            <a:r>
              <a:rPr lang="sv-SE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</a:t>
            </a:r>
            <a:r>
              <a:rPr lang="sv-SE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 depannya dan </a:t>
            </a:r>
            <a:r>
              <a:rPr lang="sv-SE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</a:t>
            </a:r>
            <a:r>
              <a:rPr lang="sv-SE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ditinggalkan agar </a:t>
            </a:r>
            <a:r>
              <a:rPr lang="sv-SE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selamat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serta memperoleh nilai.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5681017" cy="408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8" y="1538058"/>
            <a:ext cx="7337961" cy="4557942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65703"/>
            <a:ext cx="4598913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3) Permainan berdasarkan gerak tipu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72201" y="307748"/>
            <a:ext cx="2971800" cy="2460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 yang diutamakan dalam pola permainan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berdasarkan gerak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tipu adalah mendalami dan mengulangi teknik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pukulan dengan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 melakukan tipuan.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31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33400"/>
            <a:ext cx="7772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b. Permainan ganda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931807"/>
            <a:ext cx="7772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1) Sistem 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side by side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13438"/>
            <a:ext cx="5673446" cy="34157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4800" y="1821434"/>
            <a:ext cx="2971800" cy="25811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 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 by side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memiliki kelemahan, yaitu pada sistem ini</a:t>
            </a:r>
          </a:p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tiap-tiap pemain harus mempertahankan daerahnya mulai dari</a:t>
            </a:r>
          </a:p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depan net sampai ke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belakang.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02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931807"/>
            <a:ext cx="7772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2) Sistem 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front and back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67501" y="2095500"/>
            <a:ext cx="2476500" cy="243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 and back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menempatkan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posisi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satu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pemain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berada di depan dan pemain lainnya berada pada posisi</a:t>
            </a:r>
          </a:p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belakang.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00200"/>
            <a:ext cx="636109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-6928" y="609600"/>
            <a:ext cx="8541327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3. Bermain Bulu Tangkis Menggunakan Peraturan yang Dimodifikasi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198418"/>
            <a:ext cx="2514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a. Pembelajaran 1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1762991"/>
            <a:ext cx="2895600" cy="243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Bermain 3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lawan 2 dengan menggunakan teknik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pukulan </a:t>
            </a:r>
            <a:r>
              <a:rPr lang="da-DK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forehand </a:t>
            </a:r>
            <a:r>
              <a:rPr lang="da-DK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 </a:t>
            </a:r>
            <a:r>
              <a:rPr lang="da-DK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backhand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a-DK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overhead</a:t>
            </a:r>
            <a:r>
              <a:rPr lang="da-DK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diawali dengan pukulan servis</a:t>
            </a:r>
          </a:p>
          <a:p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forehand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(pendek/jauh) dan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backhand.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H:\Penjas SMA Kelas XII\Pel 2\10 1 copy.t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625801"/>
            <a:ext cx="4812309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53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143000"/>
            <a:ext cx="2514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b. Pembelajaran 2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1762991"/>
            <a:ext cx="3048000" cy="243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Bermain 3 lawan 3 menggunakan teknik servis,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pukulan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forehand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backhand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Pihak yang bolanya banyak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mati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dianggap </a:t>
            </a:r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kalah (dilakukan ± 8–10 menit).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625846"/>
            <a:ext cx="4812309" cy="350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47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-6927" y="609600"/>
            <a:ext cx="4807528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4. Peraturan Permainan Bulu Tangkis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371600" y="209572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8" name="Right Arrow 7"/>
          <p:cNvSpPr/>
          <p:nvPr/>
        </p:nvSpPr>
        <p:spPr>
          <a:xfrm>
            <a:off x="2376985" y="219253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6600" y="2035785"/>
            <a:ext cx="4876800" cy="814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Istilah pemain berlaku untuk mereka yang ikut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serta dalam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suatu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permainan.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71600" y="3232176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1" name="Right Arrow 10"/>
          <p:cNvSpPr/>
          <p:nvPr/>
        </p:nvSpPr>
        <p:spPr>
          <a:xfrm>
            <a:off x="2362200" y="3363961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76600" y="3091137"/>
            <a:ext cx="4876800" cy="12305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 permainan ganda, permainan itu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harus dinamakan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oleh dua orang pemain, sedangkan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permainan </a:t>
            </a:r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tunggal oleh satu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pihak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71600" y="4702698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14" name="Right Arrow 13"/>
          <p:cNvSpPr/>
          <p:nvPr/>
        </p:nvSpPr>
        <p:spPr>
          <a:xfrm>
            <a:off x="2438400" y="4778898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324367" y="4514834"/>
            <a:ext cx="4676633" cy="1178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Pihak yang untuk sementara waktu berhak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 servis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disebut “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dan pihak lawannya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disebut “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1236877"/>
            <a:ext cx="2514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a. Pemain-pemain 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19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64673" y="11430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7" name="Right Arrow 6"/>
          <p:cNvSpPr/>
          <p:nvPr/>
        </p:nvSpPr>
        <p:spPr>
          <a:xfrm>
            <a:off x="2370058" y="123981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69672" y="1021183"/>
            <a:ext cx="5112327" cy="814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 seorang pemain pun diperbolehkan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menunda servis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 memulai permainan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13164" y="22098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0" name="Right Arrow 9"/>
          <p:cNvSpPr/>
          <p:nvPr/>
        </p:nvSpPr>
        <p:spPr>
          <a:xfrm>
            <a:off x="2403764" y="234158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00400" y="1905000"/>
            <a:ext cx="4876800" cy="12305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Pihak pemukul servis maupun penerima servis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harus berada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 daerah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servis.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47800" y="32766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13" name="Right Arrow 12"/>
          <p:cNvSpPr/>
          <p:nvPr/>
        </p:nvSpPr>
        <p:spPr>
          <a:xfrm>
            <a:off x="2438400" y="3464464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76600" y="3124200"/>
            <a:ext cx="4676633" cy="1178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Raket pihak servis (</a:t>
            </a:r>
            <a:r>
              <a:rPr lang="sv-SE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sv-SE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sebelumnya harus </a:t>
            </a:r>
            <a:r>
              <a:rPr lang="sv-SE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membentur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bagian </a:t>
            </a:r>
            <a:r>
              <a:rPr lang="sv-SE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bawah kok, di bawah pinggang </a:t>
            </a:r>
            <a:r>
              <a:rPr lang="sv-SE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533400"/>
            <a:ext cx="1371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b. servis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461655" y="4460336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4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7" name="Right Arrow 16"/>
          <p:cNvSpPr/>
          <p:nvPr/>
        </p:nvSpPr>
        <p:spPr>
          <a:xfrm>
            <a:off x="2452255" y="464820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290455" y="4307936"/>
            <a:ext cx="4676633" cy="1178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Gerakan raket </a:t>
            </a:r>
            <a:r>
              <a:rPr lang="sv-SE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</a:t>
            </a:r>
            <a:r>
              <a:rPr lang="sv-SE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harus kontinu ke depan </a:t>
            </a:r>
            <a:r>
              <a:rPr lang="sv-SE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tanpa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melakukan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gerak tipuan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21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17934"/>
            <a:ext cx="6172200" cy="49958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3169227"/>
            <a:ext cx="2438400" cy="1097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Posisi raket yang sah dalam servis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95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0" y="259270"/>
            <a:ext cx="7772400" cy="593413"/>
          </a:xfrm>
          <a:prstGeom prst="homePlate">
            <a:avLst/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400" b="1" dirty="0" smtClean="0">
                <a:latin typeface="Arial" pitchFamily="34" charset="0"/>
                <a:cs typeface="Arial" pitchFamily="34" charset="0"/>
              </a:rPr>
              <a:t>C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Aktivitas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Pembelajaran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Permainan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d-ID" sz="2400" b="1" dirty="0" smtClean="0">
                <a:latin typeface="Arial" pitchFamily="34" charset="0"/>
                <a:cs typeface="Arial" pitchFamily="34" charset="0"/>
              </a:rPr>
              <a:t>Tenis Meja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Cloud Callout 19"/>
          <p:cNvSpPr/>
          <p:nvPr/>
        </p:nvSpPr>
        <p:spPr>
          <a:xfrm>
            <a:off x="4191000" y="1628163"/>
            <a:ext cx="4421331" cy="3705837"/>
          </a:xfrm>
          <a:prstGeom prst="cloudCallout">
            <a:avLst>
              <a:gd name="adj1" fmla="val -85848"/>
              <a:gd name="adj2" fmla="val 4913"/>
            </a:avLst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Jika </a:t>
            </a:r>
            <a:r>
              <a:rPr lang="it-IT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dilihat 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dari strategi</a:t>
            </a:r>
          </a:p>
          <a:p>
            <a:pPr algn="ctr"/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pertandingan, teknik serang yang cepat dan keras dapat</a:t>
            </a:r>
          </a:p>
          <a:p>
            <a:pPr algn="ctr"/>
            <a:r>
              <a:rPr lang="fi-FI" sz="2000" dirty="0">
                <a:latin typeface="Arial" panose="020B0604020202020204" pitchFamily="34" charset="0"/>
                <a:cs typeface="Arial" panose="020B0604020202020204" pitchFamily="34" charset="0"/>
              </a:rPr>
              <a:t>mematahkan pertahanan lawan dan membuat posisi pemain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menjadi aktif (agresif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thinker-28741_12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1" y="1704355"/>
            <a:ext cx="3352800" cy="4498516"/>
          </a:xfrm>
          <a:prstGeom prst="rect">
            <a:avLst/>
          </a:prstGeom>
          <a:ln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0" y="990600"/>
            <a:ext cx="54864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Pola Penyerangan Permainan Tenis Meja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02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6400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a. Cara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melakukan serangan (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ready position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1371600"/>
            <a:ext cx="2590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1)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Forehand drive 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465" y="1371600"/>
            <a:ext cx="5961735" cy="444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1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1295400" y="1202935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11" name="Right Arrow 10"/>
          <p:cNvSpPr/>
          <p:nvPr/>
        </p:nvSpPr>
        <p:spPr>
          <a:xfrm>
            <a:off x="2362200" y="129975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61815" y="1143000"/>
            <a:ext cx="4510585" cy="814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Pukulan tanpa ayunan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sacrifice 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bunt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80615" y="215475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6" name="Right Arrow 15"/>
          <p:cNvSpPr/>
          <p:nvPr/>
        </p:nvSpPr>
        <p:spPr>
          <a:xfrm>
            <a:off x="2347415" y="228653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261815" y="2154750"/>
            <a:ext cx="4510585" cy="773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Pukul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lari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 and run</a:t>
            </a:r>
            <a:r>
              <a:rPr lang="en-US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286301" y="3238467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19" name="Right Arrow 18"/>
          <p:cNvSpPr/>
          <p:nvPr/>
        </p:nvSpPr>
        <p:spPr>
          <a:xfrm>
            <a:off x="2353101" y="3314667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295400" y="4305868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4.</a:t>
            </a:r>
            <a:endParaRPr lang="en-US" sz="2400" b="1" dirty="0"/>
          </a:p>
        </p:txBody>
      </p:sp>
      <p:sp>
        <p:nvSpPr>
          <p:cNvPr id="21" name="Right Arrow 20"/>
          <p:cNvSpPr/>
          <p:nvPr/>
        </p:nvSpPr>
        <p:spPr>
          <a:xfrm>
            <a:off x="2362200" y="4382068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69776" y="4158839"/>
            <a:ext cx="4883624" cy="1146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Pukulan</a:t>
            </a:r>
            <a:r>
              <a:rPr lang="fr-F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melayang</a:t>
            </a:r>
            <a:r>
              <a:rPr lang="fr-F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fr-FR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sacrifice </a:t>
            </a:r>
            <a:r>
              <a:rPr lang="fr-FR" sz="2000" i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fly</a:t>
            </a:r>
            <a:r>
              <a:rPr lang="fr-F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48167" y="3122957"/>
            <a:ext cx="467663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Mencuri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steal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2578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24600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5548" y="231725"/>
            <a:ext cx="7615452" cy="530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Taktik penyerangan yang sering dipergunakan oleh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pemain sofbol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90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75563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62000"/>
            <a:ext cx="7391400" cy="41583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9100" y="4920381"/>
            <a:ext cx="8077200" cy="701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Forehand drive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shakehand grip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kidal menggunakan bet halus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7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96" y="581687"/>
            <a:ext cx="7074408" cy="43112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7814" y="4865187"/>
            <a:ext cx="7048500" cy="701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Forehand drive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penholder grip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 bet busa dilapisi karet berbentuk menonjol ke depan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07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081181"/>
            <a:ext cx="4572000" cy="2786219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" y="304800"/>
            <a:ext cx="4623035" cy="27142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95800" y="1426858"/>
            <a:ext cx="2171700" cy="701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Forehand drive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bola isi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14500" y="4116091"/>
            <a:ext cx="2171700" cy="701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Forehand drive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bola kosong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56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9137"/>
            <a:ext cx="7467600" cy="4295926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714546"/>
            <a:ext cx="2590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2)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Backhand drive 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40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81200"/>
            <a:ext cx="7772400" cy="2797029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990600"/>
            <a:ext cx="457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3)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Backhand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smes (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ready position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8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395439"/>
            <a:ext cx="7543800" cy="4143322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752697"/>
            <a:ext cx="2590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4)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Forehand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smes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25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457056"/>
            <a:ext cx="6605016" cy="4791344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838200"/>
            <a:ext cx="5029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5)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 bola melambung (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ready 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53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71600"/>
            <a:ext cx="6934200" cy="4444759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696798"/>
            <a:ext cx="5029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6)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Forehand loop drive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ready position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5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990600"/>
            <a:ext cx="52578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2. Pola Pertahanan Permainan Tenis Meja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loud Callout 7"/>
          <p:cNvSpPr/>
          <p:nvPr/>
        </p:nvSpPr>
        <p:spPr>
          <a:xfrm>
            <a:off x="4191000" y="1524001"/>
            <a:ext cx="4724400" cy="3428999"/>
          </a:xfrm>
          <a:prstGeom prst="cloudCallout">
            <a:avLst>
              <a:gd name="adj1" fmla="val -82915"/>
              <a:gd name="adj2" fmla="val 11378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Pada dasarnya, bertahan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merupakan suatu strategi permainan/pertandingan yang pasif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dan penguasaannya lebih sulit jika dibandingkan dengan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teknik serang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 descr="thinker-28741_12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1" y="1704355"/>
            <a:ext cx="3352800" cy="44985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3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028" y="452198"/>
            <a:ext cx="4191000" cy="5649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a. Macam-macam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cut 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defensive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66801" y="1010212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10" name="Right Arrow 9"/>
          <p:cNvSpPr/>
          <p:nvPr/>
        </p:nvSpPr>
        <p:spPr>
          <a:xfrm>
            <a:off x="2072186" y="1107027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21578" y="1077771"/>
            <a:ext cx="5112327" cy="522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i="1" dirty="0">
                <a:solidFill>
                  <a:srgbClr val="0070C0"/>
                </a:solidFill>
                <a:latin typeface="Arial" panose="020B0604020202020204" pitchFamily="34" charset="0"/>
                <a:cs typeface="Arial" pitchFamily="34" charset="0"/>
              </a:rPr>
              <a:t>Forehand cut defensive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itchFamily="34" charset="0"/>
              </a:rPr>
              <a:t>(</a:t>
            </a:r>
            <a:r>
              <a:rPr lang="en-US" sz="2000" i="1" dirty="0">
                <a:solidFill>
                  <a:srgbClr val="0070C0"/>
                </a:solidFill>
                <a:latin typeface="Arial" panose="020B0604020202020204" pitchFamily="34" charset="0"/>
                <a:cs typeface="Arial" pitchFamily="34" charset="0"/>
              </a:rPr>
              <a:t>ready position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itchFamily="34" charset="0"/>
              </a:rPr>
              <a:t>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115292" y="19050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3" name="Right Arrow 12"/>
          <p:cNvSpPr/>
          <p:nvPr/>
        </p:nvSpPr>
        <p:spPr>
          <a:xfrm>
            <a:off x="2105892" y="203678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02528" y="1905000"/>
            <a:ext cx="4876800" cy="69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Backhand cut defensive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149928" y="28956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16" name="Right Arrow 15"/>
          <p:cNvSpPr/>
          <p:nvPr/>
        </p:nvSpPr>
        <p:spPr>
          <a:xfrm>
            <a:off x="2140528" y="3007264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992582" y="2758491"/>
            <a:ext cx="5389418" cy="990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Forehand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backhand cut defensive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jarak dekat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sama posisinya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 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cut defensive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163783" y="38100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4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9" name="Right Arrow 18"/>
          <p:cNvSpPr/>
          <p:nvPr/>
        </p:nvSpPr>
        <p:spPr>
          <a:xfrm>
            <a:off x="2154383" y="3997864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992582" y="3810000"/>
            <a:ext cx="4676633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Backhand cut defensive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jarak dekat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163783" y="47244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5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2" name="Right Arrow 21"/>
          <p:cNvSpPr/>
          <p:nvPr/>
        </p:nvSpPr>
        <p:spPr>
          <a:xfrm>
            <a:off x="2154383" y="4912264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992582" y="4724400"/>
            <a:ext cx="4676633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Forehand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backhand cut defensive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jarak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jauh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5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148" y="1371600"/>
            <a:ext cx="6027852" cy="383628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533400"/>
            <a:ext cx="67272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Mencuri 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r>
              <a:rPr lang="id-ID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steal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0792" y="1928361"/>
            <a:ext cx="3298208" cy="2460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steal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adalah siasat yang dilakukan oleh pelari di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Keberhasilan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siasat ini dipengaruhi oleh kecepatan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kejelian </a:t>
            </a:r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pelari melihat pelepasan bola dari </a:t>
            </a:r>
            <a:r>
              <a:rPr lang="fi-FI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pitcher</a:t>
            </a:r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03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6" y="762000"/>
            <a:ext cx="7086600" cy="5139523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609600"/>
            <a:ext cx="4676633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Backhand cut defensive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jarak dekat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99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609600"/>
            <a:ext cx="6400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Backhand cut defensive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jarak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dekat Yamamoto,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shakehand grip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 bet halus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95400"/>
            <a:ext cx="6477000" cy="452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7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609600"/>
            <a:ext cx="58674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Forehand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 b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ackhand 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cut defensive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jarak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jauh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636" y="1676400"/>
            <a:ext cx="5552327" cy="383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609600"/>
            <a:ext cx="7543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Forehand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 b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ackhand 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cut defensive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jarak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sedang (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forehand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52600"/>
            <a:ext cx="6632448" cy="422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6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609600"/>
            <a:ext cx="6858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 mengembalikan bola datang menyudut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cut defensive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356" y="1191491"/>
            <a:ext cx="5733288" cy="445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8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609600"/>
            <a:ext cx="5867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 mengembalikan bola datang menyudut lebar dengan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forehand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cut defensive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795" y="1690666"/>
            <a:ext cx="5773259" cy="394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990600"/>
            <a:ext cx="82296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3. Bermain Tenis Meja Menggunakan Peraturan yang Dimodifikasi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" y="1676400"/>
            <a:ext cx="4191000" cy="5649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a. Pembelajaran 1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2158259"/>
            <a:ext cx="3124200" cy="2947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Memukul bola yang dilambungkan teman dari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depan dengan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teknik pukulan 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forehand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dalam posisi di tempat, dan</a:t>
            </a:r>
          </a:p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bergerak ke kanan-kiri, dilakukan secara berpasangan dan</a:t>
            </a:r>
          </a:p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Bergantian.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:\Users\P2020\Desktop\PPT Penjas XII K13N\Penjas blm lengkap\Pelajaran 2\10 3 copy.ti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384" y="1686339"/>
            <a:ext cx="4916925" cy="358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02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27" y="1371600"/>
            <a:ext cx="4191000" cy="5649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b. Pembelajaran 2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38800" y="914400"/>
            <a:ext cx="3124200" cy="2947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Bermain 1 lawan 1 dilanjutkan 2 lawan 1 menggunakan teknik</a:t>
            </a:r>
          </a:p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pukulan 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backhand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Pihak yang bolanya banyak mati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dianggap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kalah</a:t>
            </a:r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Lakukan latihan ini ± 4–5 menit secara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bergantian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269" y="1936633"/>
            <a:ext cx="4916925" cy="358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84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27" y="1219200"/>
            <a:ext cx="4191000" cy="5649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c. Pembelajaran 3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1901950"/>
            <a:ext cx="3124200" cy="3203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Bermain 1 lawan 1 dilanjutkan 2 lawan 1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 teknik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pukulan 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backhand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 meja yang lebih kecil. Pihak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bolanya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banyak mati dianggap kalah. Lakukan latihan ini ±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4–5 menit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secara bergantian.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3384" y="1686386"/>
            <a:ext cx="4916925" cy="358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18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3122467" y="5038080"/>
            <a:ext cx="5282046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Jika lawannya atau apa saja yang dipakainya,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menggerakkan permukaan meja.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6200" y="378723"/>
            <a:ext cx="44958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4. Peraturan Permainan Tenis Meja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6255" y="1035214"/>
            <a:ext cx="4191000" cy="430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a. Poin/skor angka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33055" y="1517028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9" name="Right Arrow 8"/>
          <p:cNvSpPr/>
          <p:nvPr/>
        </p:nvSpPr>
        <p:spPr>
          <a:xfrm>
            <a:off x="2193413" y="1613843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2805" y="1584587"/>
            <a:ext cx="5112327" cy="618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Selain </a:t>
            </a:r>
            <a:r>
              <a:rPr lang="fi-FI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rally </a:t>
            </a:r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dinyatakan </a:t>
            </a:r>
            <a:r>
              <a:rPr lang="fi-FI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</a:t>
            </a:r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pemain dinyatakan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poin.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36519" y="2411816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2" name="Right Arrow 11"/>
          <p:cNvSpPr/>
          <p:nvPr/>
        </p:nvSpPr>
        <p:spPr>
          <a:xfrm>
            <a:off x="2227119" y="2543601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23755" y="2411816"/>
            <a:ext cx="4876800" cy="69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Selain </a:t>
            </a:r>
            <a:r>
              <a:rPr lang="fi-FI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rally </a:t>
            </a:r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dinyatakan </a:t>
            </a:r>
            <a:r>
              <a:rPr lang="fi-FI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</a:t>
            </a:r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pemain dinyatakan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mendapatkan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poin.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271155" y="33528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15" name="Right Arrow 14"/>
          <p:cNvSpPr/>
          <p:nvPr/>
        </p:nvSpPr>
        <p:spPr>
          <a:xfrm>
            <a:off x="2261755" y="3464464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48000" y="3200400"/>
            <a:ext cx="4343400" cy="990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Jika lawannya memukul bola dua kali secara berturut-turut.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71155" y="42672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4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8" name="Right Arrow 17"/>
          <p:cNvSpPr/>
          <p:nvPr/>
        </p:nvSpPr>
        <p:spPr>
          <a:xfrm>
            <a:off x="2261755" y="4455064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99954" y="4191000"/>
            <a:ext cx="4786746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Jika lawannya memukul bola dengan sisi daun raket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tidak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tertutupi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karet.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271155" y="51816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5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1" name="Right Arrow 20"/>
          <p:cNvSpPr/>
          <p:nvPr/>
        </p:nvSpPr>
        <p:spPr>
          <a:xfrm>
            <a:off x="2261755" y="5369464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2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09600"/>
            <a:ext cx="67272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b. Posisi penjagaan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38869"/>
            <a:ext cx="4108008" cy="36950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9" y="1752699"/>
            <a:ext cx="4141323" cy="358120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3960" y="4942524"/>
            <a:ext cx="3390900" cy="69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Menguasai pelari pada 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base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0" y="4926539"/>
            <a:ext cx="3390900" cy="69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Lempar di atas kepala pelari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5750" y="1158985"/>
            <a:ext cx="3981450" cy="28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1) Menguasai pelari (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run down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43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6255" y="838200"/>
            <a:ext cx="4191000" cy="430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b. Suatu 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game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/set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33055" y="1517028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8" name="Right Arrow 7"/>
          <p:cNvSpPr/>
          <p:nvPr/>
        </p:nvSpPr>
        <p:spPr>
          <a:xfrm>
            <a:off x="2193413" y="1613843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2805" y="1360629"/>
            <a:ext cx="5112327" cy="1127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Suatu 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/set dinyatakan dimenangkan oleh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seorang atau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pasangan yang terlebih dahulu mendapatkan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skor/angka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71155" y="2716294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1" name="Right Arrow 10"/>
          <p:cNvSpPr/>
          <p:nvPr/>
        </p:nvSpPr>
        <p:spPr>
          <a:xfrm>
            <a:off x="2261755" y="2848079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23754" y="2716294"/>
            <a:ext cx="5131377" cy="940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Suatu pertandingan terdiri dari 3 pertandingan, </a:t>
            </a:r>
            <a:r>
              <a:rPr lang="it-IT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n-NO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pertandingan</a:t>
            </a:r>
            <a:r>
              <a:rPr lang="nn-NO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7 pertandingan, atau 9 pertandingan </a:t>
            </a:r>
            <a:r>
              <a:rPr lang="nn-NO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terbaik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71155" y="41910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14" name="Right Arrow 13"/>
          <p:cNvSpPr/>
          <p:nvPr/>
        </p:nvSpPr>
        <p:spPr>
          <a:xfrm>
            <a:off x="2261755" y="4302664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47999" y="3885878"/>
            <a:ext cx="5107131" cy="17033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Permainan harus terus berlanjut sampai selesai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selama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pertandingan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 langsung, kecuali dalam pergantian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 (di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antara pertandingan), pemain diperbolehkan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istirahat/ interval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 lebih dari 1 menit.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78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01558"/>
            <a:ext cx="4360133" cy="36694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4943705"/>
            <a:ext cx="3524250" cy="69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Lempar pada posisi sentral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29200" y="4904374"/>
            <a:ext cx="3390900" cy="69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Membuat mati dengan pasti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5750" y="838200"/>
            <a:ext cx="3981450" cy="537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2) Mematikan dengan pasti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864" y="1415005"/>
            <a:ext cx="4261736" cy="368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5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5750" y="4943705"/>
            <a:ext cx="3524250" cy="69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Membuat lebih dari satu mati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67300" y="4904374"/>
            <a:ext cx="3390900" cy="69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Mati terpaksa (</a:t>
            </a:r>
            <a:r>
              <a:rPr lang="id-ID" sz="2000" i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force out</a:t>
            </a:r>
            <a:r>
              <a:rPr lang="id-ID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5750" y="762000"/>
            <a:ext cx="3981450" cy="537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3) Mati terpaksa (</a:t>
            </a:r>
            <a:r>
              <a:rPr lang="id-ID" sz="20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force out</a:t>
            </a:r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5" y="1820636"/>
            <a:ext cx="4372565" cy="33546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600200"/>
            <a:ext cx="4212776" cy="325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8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5750" y="762000"/>
            <a:ext cx="3981450" cy="5372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4) Cara menjaga bola lambung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loud Callout 9"/>
          <p:cNvSpPr/>
          <p:nvPr/>
        </p:nvSpPr>
        <p:spPr>
          <a:xfrm>
            <a:off x="4437743" y="1041523"/>
            <a:ext cx="3962400" cy="3936360"/>
          </a:xfrm>
          <a:prstGeom prst="cloudCallout">
            <a:avLst>
              <a:gd name="adj1" fmla="val -87533"/>
              <a:gd name="adj2" fmla="val 12156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Bola 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melambung biasanya menyilang ke beberapa posisi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sehingga harus ada lebih dari satu pemain sebagai penjaga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bola.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thinker-28741_12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397639"/>
            <a:ext cx="3581399" cy="48052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060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4976</TotalTime>
  <Words>1968</Words>
  <Application>Microsoft Office PowerPoint</Application>
  <PresentationFormat>On-screen Show (4:3)</PresentationFormat>
  <Paragraphs>304</Paragraphs>
  <Slides>60</Slides>
  <Notes>49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EASYMEDIA</dc:creator>
  <cp:lastModifiedBy>Rifki Kurniawan</cp:lastModifiedBy>
  <cp:revision>179</cp:revision>
  <dcterms:created xsi:type="dcterms:W3CDTF">2016-09-29T06:00:43Z</dcterms:created>
  <dcterms:modified xsi:type="dcterms:W3CDTF">2017-08-19T07:00:57Z</dcterms:modified>
</cp:coreProperties>
</file>